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1.jpg" ContentType="image/png"/>
  <Override PartName="/ppt/notesSlides/notesSlide5.xml" ContentType="application/vnd.openxmlformats-officedocument.presentationml.notesSlide+xml"/>
  <Override PartName="/ppt/media/image15.jpg" ContentType="image/png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56" r:id="rId2"/>
    <p:sldId id="278" r:id="rId3"/>
    <p:sldId id="257" r:id="rId4"/>
    <p:sldId id="279" r:id="rId5"/>
    <p:sldId id="280" r:id="rId6"/>
    <p:sldId id="281" r:id="rId7"/>
    <p:sldId id="282" r:id="rId8"/>
    <p:sldId id="283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2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7" r:id="rId36"/>
    <p:sldId id="316" r:id="rId37"/>
    <p:sldId id="318" r:id="rId38"/>
    <p:sldId id="319" r:id="rId39"/>
    <p:sldId id="320" r:id="rId40"/>
    <p:sldId id="321" r:id="rId41"/>
    <p:sldId id="322" r:id="rId42"/>
    <p:sldId id="326" r:id="rId43"/>
    <p:sldId id="323" r:id="rId44"/>
    <p:sldId id="324" r:id="rId45"/>
    <p:sldId id="325" r:id="rId46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141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E7A159-C309-46C3-8294-6B81F358593A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3ABA2B6-C41E-490A-911C-73CE6BD68259}">
      <dgm:prSet phldrT="[Texto]" custT="1"/>
      <dgm:spPr>
        <a:solidFill>
          <a:srgbClr val="FF0000"/>
        </a:solidFill>
      </dgm:spPr>
      <dgm:t>
        <a:bodyPr/>
        <a:lstStyle/>
        <a:p>
          <a:r>
            <a:rPr lang="es-CL" sz="2000" dirty="0"/>
            <a:t>Test falla</a:t>
          </a:r>
        </a:p>
      </dgm:t>
    </dgm:pt>
    <dgm:pt modelId="{45F31BD2-9F35-46C5-B42A-5C48FB53DBB6}" type="parTrans" cxnId="{5673CE9E-78CE-4B58-8E56-EA29B4250BFC}">
      <dgm:prSet/>
      <dgm:spPr/>
      <dgm:t>
        <a:bodyPr/>
        <a:lstStyle/>
        <a:p>
          <a:endParaRPr lang="es-CL"/>
        </a:p>
      </dgm:t>
    </dgm:pt>
    <dgm:pt modelId="{337644EC-83B6-4611-A95E-0EC59DE0D77A}" type="sibTrans" cxnId="{5673CE9E-78CE-4B58-8E56-EA29B4250BFC}">
      <dgm:prSet/>
      <dgm:spPr/>
      <dgm:t>
        <a:bodyPr/>
        <a:lstStyle/>
        <a:p>
          <a:endParaRPr lang="es-CL"/>
        </a:p>
      </dgm:t>
    </dgm:pt>
    <dgm:pt modelId="{9474E583-2014-4B75-AB52-B5B7B5D215B9}">
      <dgm:prSet phldrT="[Texto]" custT="1"/>
      <dgm:spPr>
        <a:solidFill>
          <a:srgbClr val="00B050"/>
        </a:solidFill>
      </dgm:spPr>
      <dgm:t>
        <a:bodyPr/>
        <a:lstStyle/>
        <a:p>
          <a:r>
            <a:rPr lang="es-CL" sz="2000" dirty="0"/>
            <a:t>Test funciona</a:t>
          </a:r>
        </a:p>
      </dgm:t>
    </dgm:pt>
    <dgm:pt modelId="{CA9A94C5-8A30-4763-9B76-D93A209ED447}" type="parTrans" cxnId="{54EF3522-7901-4692-9E40-076B2E01A88C}">
      <dgm:prSet/>
      <dgm:spPr/>
      <dgm:t>
        <a:bodyPr/>
        <a:lstStyle/>
        <a:p>
          <a:endParaRPr lang="es-CL"/>
        </a:p>
      </dgm:t>
    </dgm:pt>
    <dgm:pt modelId="{68D4C86A-FA90-499E-9B13-6C25D56EFA6B}" type="sibTrans" cxnId="{54EF3522-7901-4692-9E40-076B2E01A88C}">
      <dgm:prSet/>
      <dgm:spPr/>
      <dgm:t>
        <a:bodyPr/>
        <a:lstStyle/>
        <a:p>
          <a:endParaRPr lang="es-CL"/>
        </a:p>
      </dgm:t>
    </dgm:pt>
    <dgm:pt modelId="{5C8E2945-4321-49DA-95E2-0EF98027F38C}">
      <dgm:prSet phldrT="[Texto]" custT="1"/>
      <dgm:spPr>
        <a:solidFill>
          <a:srgbClr val="7030A0"/>
        </a:solidFill>
      </dgm:spPr>
      <dgm:t>
        <a:bodyPr/>
        <a:lstStyle/>
        <a:p>
          <a:r>
            <a:rPr lang="es-CL" sz="2000" dirty="0"/>
            <a:t>Refactorizar</a:t>
          </a:r>
        </a:p>
      </dgm:t>
    </dgm:pt>
    <dgm:pt modelId="{55303D4C-30C8-4E3D-99F1-00E8D00BA876}" type="parTrans" cxnId="{E4DDF3DC-4793-4758-BCF4-94832688A621}">
      <dgm:prSet/>
      <dgm:spPr/>
      <dgm:t>
        <a:bodyPr/>
        <a:lstStyle/>
        <a:p>
          <a:endParaRPr lang="es-CL"/>
        </a:p>
      </dgm:t>
    </dgm:pt>
    <dgm:pt modelId="{51CBE1AA-AE16-4507-97F8-F1F1E555604E}" type="sibTrans" cxnId="{E4DDF3DC-4793-4758-BCF4-94832688A621}">
      <dgm:prSet/>
      <dgm:spPr/>
      <dgm:t>
        <a:bodyPr/>
        <a:lstStyle/>
        <a:p>
          <a:endParaRPr lang="es-CL"/>
        </a:p>
      </dgm:t>
    </dgm:pt>
    <dgm:pt modelId="{E4E22BD4-7C9D-4482-9FA8-FA829EA906BE}" type="pres">
      <dgm:prSet presAssocID="{03E7A159-C309-46C3-8294-6B81F358593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C76C1348-8C62-49B3-ABA8-46DE86A2A3CA}" type="pres">
      <dgm:prSet presAssocID="{D3ABA2B6-C41E-490A-911C-73CE6BD68259}" presName="node" presStyleLbl="node1" presStyleIdx="0" presStyleCnt="3" custRadScaleRad="77249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C2AAD9A6-BC90-4D96-8982-800C7083F0C6}" type="pres">
      <dgm:prSet presAssocID="{337644EC-83B6-4611-A95E-0EC59DE0D77A}" presName="sibTrans" presStyleLbl="sibTrans2D1" presStyleIdx="0" presStyleCnt="3"/>
      <dgm:spPr/>
      <dgm:t>
        <a:bodyPr/>
        <a:lstStyle/>
        <a:p>
          <a:endParaRPr lang="es-CL"/>
        </a:p>
      </dgm:t>
    </dgm:pt>
    <dgm:pt modelId="{7C1C6277-21E4-4D5F-99E4-31D89B49B00D}" type="pres">
      <dgm:prSet presAssocID="{337644EC-83B6-4611-A95E-0EC59DE0D77A}" presName="connectorText" presStyleLbl="sibTrans2D1" presStyleIdx="0" presStyleCnt="3"/>
      <dgm:spPr/>
      <dgm:t>
        <a:bodyPr/>
        <a:lstStyle/>
        <a:p>
          <a:endParaRPr lang="es-CL"/>
        </a:p>
      </dgm:t>
    </dgm:pt>
    <dgm:pt modelId="{06F5E886-E7D3-456B-8D24-E4CA36151A7B}" type="pres">
      <dgm:prSet presAssocID="{9474E583-2014-4B75-AB52-B5B7B5D215B9}" presName="node" presStyleLbl="node1" presStyleIdx="1" presStyleCnt="3" custRadScaleRad="117820" custRadScaleInc="-8118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8CB5DCE5-D772-494C-8EF7-F1A91BF218AB}" type="pres">
      <dgm:prSet presAssocID="{68D4C86A-FA90-499E-9B13-6C25D56EFA6B}" presName="sibTrans" presStyleLbl="sibTrans2D1" presStyleIdx="1" presStyleCnt="3"/>
      <dgm:spPr/>
      <dgm:t>
        <a:bodyPr/>
        <a:lstStyle/>
        <a:p>
          <a:endParaRPr lang="es-CL"/>
        </a:p>
      </dgm:t>
    </dgm:pt>
    <dgm:pt modelId="{394C58C6-186C-49FA-998F-0641A934E343}" type="pres">
      <dgm:prSet presAssocID="{68D4C86A-FA90-499E-9B13-6C25D56EFA6B}" presName="connectorText" presStyleLbl="sibTrans2D1" presStyleIdx="1" presStyleCnt="3"/>
      <dgm:spPr/>
      <dgm:t>
        <a:bodyPr/>
        <a:lstStyle/>
        <a:p>
          <a:endParaRPr lang="es-CL"/>
        </a:p>
      </dgm:t>
    </dgm:pt>
    <dgm:pt modelId="{C7176718-3917-479F-9504-34D548C915B5}" type="pres">
      <dgm:prSet presAssocID="{5C8E2945-4321-49DA-95E2-0EF98027F38C}" presName="node" presStyleLbl="node1" presStyleIdx="2" presStyleCnt="3" custRadScaleRad="122381" custRadScaleInc="9781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37311926-2A8B-4C4C-A44C-204F5F0FD710}" type="pres">
      <dgm:prSet presAssocID="{51CBE1AA-AE16-4507-97F8-F1F1E555604E}" presName="sibTrans" presStyleLbl="sibTrans2D1" presStyleIdx="2" presStyleCnt="3"/>
      <dgm:spPr/>
      <dgm:t>
        <a:bodyPr/>
        <a:lstStyle/>
        <a:p>
          <a:endParaRPr lang="es-CL"/>
        </a:p>
      </dgm:t>
    </dgm:pt>
    <dgm:pt modelId="{BB3BBE82-C04F-457E-8021-AE25168421DE}" type="pres">
      <dgm:prSet presAssocID="{51CBE1AA-AE16-4507-97F8-F1F1E555604E}" presName="connectorText" presStyleLbl="sibTrans2D1" presStyleIdx="2" presStyleCnt="3"/>
      <dgm:spPr/>
      <dgm:t>
        <a:bodyPr/>
        <a:lstStyle/>
        <a:p>
          <a:endParaRPr lang="es-CL"/>
        </a:p>
      </dgm:t>
    </dgm:pt>
  </dgm:ptLst>
  <dgm:cxnLst>
    <dgm:cxn modelId="{D1A22D88-880D-48C3-9B89-F984BC0FC1F7}" type="presOf" srcId="{337644EC-83B6-4611-A95E-0EC59DE0D77A}" destId="{C2AAD9A6-BC90-4D96-8982-800C7083F0C6}" srcOrd="0" destOrd="0" presId="urn:microsoft.com/office/officeart/2005/8/layout/cycle2"/>
    <dgm:cxn modelId="{872E5359-7DC8-4911-B64A-83C7770E9CF6}" type="presOf" srcId="{337644EC-83B6-4611-A95E-0EC59DE0D77A}" destId="{7C1C6277-21E4-4D5F-99E4-31D89B49B00D}" srcOrd="1" destOrd="0" presId="urn:microsoft.com/office/officeart/2005/8/layout/cycle2"/>
    <dgm:cxn modelId="{D854702E-D8DE-4204-BABD-9C7DC6E3212E}" type="presOf" srcId="{51CBE1AA-AE16-4507-97F8-F1F1E555604E}" destId="{37311926-2A8B-4C4C-A44C-204F5F0FD710}" srcOrd="0" destOrd="0" presId="urn:microsoft.com/office/officeart/2005/8/layout/cycle2"/>
    <dgm:cxn modelId="{752B9EC9-D65D-4717-80E6-EA9534FFE53B}" type="presOf" srcId="{5C8E2945-4321-49DA-95E2-0EF98027F38C}" destId="{C7176718-3917-479F-9504-34D548C915B5}" srcOrd="0" destOrd="0" presId="urn:microsoft.com/office/officeart/2005/8/layout/cycle2"/>
    <dgm:cxn modelId="{5673CE9E-78CE-4B58-8E56-EA29B4250BFC}" srcId="{03E7A159-C309-46C3-8294-6B81F358593A}" destId="{D3ABA2B6-C41E-490A-911C-73CE6BD68259}" srcOrd="0" destOrd="0" parTransId="{45F31BD2-9F35-46C5-B42A-5C48FB53DBB6}" sibTransId="{337644EC-83B6-4611-A95E-0EC59DE0D77A}"/>
    <dgm:cxn modelId="{4E2AA88A-EA9D-4C0E-B74F-D9480D7DE635}" type="presOf" srcId="{68D4C86A-FA90-499E-9B13-6C25D56EFA6B}" destId="{394C58C6-186C-49FA-998F-0641A934E343}" srcOrd="1" destOrd="0" presId="urn:microsoft.com/office/officeart/2005/8/layout/cycle2"/>
    <dgm:cxn modelId="{4C54F46A-D28F-4832-9E5F-90F4778792BA}" type="presOf" srcId="{51CBE1AA-AE16-4507-97F8-F1F1E555604E}" destId="{BB3BBE82-C04F-457E-8021-AE25168421DE}" srcOrd="1" destOrd="0" presId="urn:microsoft.com/office/officeart/2005/8/layout/cycle2"/>
    <dgm:cxn modelId="{8077156F-5170-4891-9F67-3A6AD38A03D9}" type="presOf" srcId="{9474E583-2014-4B75-AB52-B5B7B5D215B9}" destId="{06F5E886-E7D3-456B-8D24-E4CA36151A7B}" srcOrd="0" destOrd="0" presId="urn:microsoft.com/office/officeart/2005/8/layout/cycle2"/>
    <dgm:cxn modelId="{54EF3522-7901-4692-9E40-076B2E01A88C}" srcId="{03E7A159-C309-46C3-8294-6B81F358593A}" destId="{9474E583-2014-4B75-AB52-B5B7B5D215B9}" srcOrd="1" destOrd="0" parTransId="{CA9A94C5-8A30-4763-9B76-D93A209ED447}" sibTransId="{68D4C86A-FA90-499E-9B13-6C25D56EFA6B}"/>
    <dgm:cxn modelId="{9D024C6B-ED68-4C41-ADC7-43EE970B3CD5}" type="presOf" srcId="{03E7A159-C309-46C3-8294-6B81F358593A}" destId="{E4E22BD4-7C9D-4482-9FA8-FA829EA906BE}" srcOrd="0" destOrd="0" presId="urn:microsoft.com/office/officeart/2005/8/layout/cycle2"/>
    <dgm:cxn modelId="{D4147B0A-DB54-4022-8B40-9E8E15343B15}" type="presOf" srcId="{68D4C86A-FA90-499E-9B13-6C25D56EFA6B}" destId="{8CB5DCE5-D772-494C-8EF7-F1A91BF218AB}" srcOrd="0" destOrd="0" presId="urn:microsoft.com/office/officeart/2005/8/layout/cycle2"/>
    <dgm:cxn modelId="{E4DDF3DC-4793-4758-BCF4-94832688A621}" srcId="{03E7A159-C309-46C3-8294-6B81F358593A}" destId="{5C8E2945-4321-49DA-95E2-0EF98027F38C}" srcOrd="2" destOrd="0" parTransId="{55303D4C-30C8-4E3D-99F1-00E8D00BA876}" sibTransId="{51CBE1AA-AE16-4507-97F8-F1F1E555604E}"/>
    <dgm:cxn modelId="{86DEF13F-A308-45C9-B4DF-0E1C801E072A}" type="presOf" srcId="{D3ABA2B6-C41E-490A-911C-73CE6BD68259}" destId="{C76C1348-8C62-49B3-ABA8-46DE86A2A3CA}" srcOrd="0" destOrd="0" presId="urn:microsoft.com/office/officeart/2005/8/layout/cycle2"/>
    <dgm:cxn modelId="{DD44287B-6CFD-418A-81DE-D3E5B01B0B88}" type="presParOf" srcId="{E4E22BD4-7C9D-4482-9FA8-FA829EA906BE}" destId="{C76C1348-8C62-49B3-ABA8-46DE86A2A3CA}" srcOrd="0" destOrd="0" presId="urn:microsoft.com/office/officeart/2005/8/layout/cycle2"/>
    <dgm:cxn modelId="{AA8743F8-A36D-4EAF-BE97-737D5DF9B688}" type="presParOf" srcId="{E4E22BD4-7C9D-4482-9FA8-FA829EA906BE}" destId="{C2AAD9A6-BC90-4D96-8982-800C7083F0C6}" srcOrd="1" destOrd="0" presId="urn:microsoft.com/office/officeart/2005/8/layout/cycle2"/>
    <dgm:cxn modelId="{029F2BFF-E793-4003-933C-3C23EBFF54C7}" type="presParOf" srcId="{C2AAD9A6-BC90-4D96-8982-800C7083F0C6}" destId="{7C1C6277-21E4-4D5F-99E4-31D89B49B00D}" srcOrd="0" destOrd="0" presId="urn:microsoft.com/office/officeart/2005/8/layout/cycle2"/>
    <dgm:cxn modelId="{209D0399-0B99-4F2D-AEC0-02B55E90658D}" type="presParOf" srcId="{E4E22BD4-7C9D-4482-9FA8-FA829EA906BE}" destId="{06F5E886-E7D3-456B-8D24-E4CA36151A7B}" srcOrd="2" destOrd="0" presId="urn:microsoft.com/office/officeart/2005/8/layout/cycle2"/>
    <dgm:cxn modelId="{15213D8A-E455-4A43-86F4-E310849FD434}" type="presParOf" srcId="{E4E22BD4-7C9D-4482-9FA8-FA829EA906BE}" destId="{8CB5DCE5-D772-494C-8EF7-F1A91BF218AB}" srcOrd="3" destOrd="0" presId="urn:microsoft.com/office/officeart/2005/8/layout/cycle2"/>
    <dgm:cxn modelId="{919CB18C-BFA0-4223-B84B-D2DA2C76C4C3}" type="presParOf" srcId="{8CB5DCE5-D772-494C-8EF7-F1A91BF218AB}" destId="{394C58C6-186C-49FA-998F-0641A934E343}" srcOrd="0" destOrd="0" presId="urn:microsoft.com/office/officeart/2005/8/layout/cycle2"/>
    <dgm:cxn modelId="{41205983-B819-41E4-A0DC-6C6E9BE6B4A0}" type="presParOf" srcId="{E4E22BD4-7C9D-4482-9FA8-FA829EA906BE}" destId="{C7176718-3917-479F-9504-34D548C915B5}" srcOrd="4" destOrd="0" presId="urn:microsoft.com/office/officeart/2005/8/layout/cycle2"/>
    <dgm:cxn modelId="{3E896D10-D138-4B2B-93E3-67BAAB3D9ECD}" type="presParOf" srcId="{E4E22BD4-7C9D-4482-9FA8-FA829EA906BE}" destId="{37311926-2A8B-4C4C-A44C-204F5F0FD710}" srcOrd="5" destOrd="0" presId="urn:microsoft.com/office/officeart/2005/8/layout/cycle2"/>
    <dgm:cxn modelId="{91D40956-64A9-4DB9-94D0-B51EC5474488}" type="presParOf" srcId="{37311926-2A8B-4C4C-A44C-204F5F0FD710}" destId="{BB3BBE82-C04F-457E-8021-AE25168421D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15FF8C-3E37-4468-80E3-B9B037598718}" type="datetimeFigureOut">
              <a:rPr lang="es-CL" smtClean="0"/>
              <a:t>07-12-2016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FC5E0A-2988-43C5-A1B8-119F4D56260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8704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118516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proyecto está siendo desarrollado en tres iteraciones</a:t>
            </a:r>
            <a:endParaRPr lang="es-CL" dirty="0"/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21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1659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Abrir caja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25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802270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Abrir caja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26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314905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Abrir caja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27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267887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Abrir caja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28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81204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Abrir caja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29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168286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Abrir caja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30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376242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Abrir caja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31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39440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Abrir caja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32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330440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Abrir caja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33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40133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855981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Abrir caja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34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521714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Abrir caja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35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475534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Abrir caja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36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394913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Abrir caja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37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868025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Abrir caja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38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947689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Abrir caja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39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437266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Abrir caja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40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239739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Abrir caja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41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730291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Abrir caja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43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382191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Abrir caja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44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86905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810730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Abrir caja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45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45179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43768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08018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31832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El equipo está compuesto por: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Fabián Jaque: jefe de proyecto, diseñador de prototipos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Tomás Muñiz: desarrollador Java e ingeniero de </a:t>
            </a:r>
            <a:r>
              <a:rPr lang="es-CL" dirty="0" err="1"/>
              <a:t>testing</a:t>
            </a:r>
            <a:endParaRPr lang="es-CL" dirty="0"/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Elías Baeza: ingeniero de </a:t>
            </a:r>
            <a:r>
              <a:rPr lang="es-CL" dirty="0" err="1"/>
              <a:t>testing</a:t>
            </a:r>
            <a:r>
              <a:rPr lang="es-CL" dirty="0"/>
              <a:t> y encargado de documentación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Gonzalo López: programador Oracle y .NET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Pablo de la </a:t>
            </a:r>
            <a:r>
              <a:rPr lang="es-CL" dirty="0" err="1"/>
              <a:t>Sotta</a:t>
            </a:r>
            <a:r>
              <a:rPr lang="es-CL" dirty="0"/>
              <a:t>: arquitectura e ingeniero de procesos.</a:t>
            </a:r>
          </a:p>
          <a:p>
            <a:endParaRPr lang="es-CL" dirty="0"/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95438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proyecto está siendo desarrollado en tres iteraciones</a:t>
            </a:r>
            <a:endParaRPr lang="es-CL" dirty="0"/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29808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proyecto está siendo desarrollado en tres iteraciones</a:t>
            </a:r>
            <a:endParaRPr lang="es-CL" dirty="0"/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20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90766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07-12-2016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15102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07-12-2016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6671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07-12-2016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73786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07-12-2016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94012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07-12-2016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07445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07-12-2016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24912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07-12-2016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46926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07-12-2016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32629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07-12-2016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98224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07-12-2016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56059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07-12-2016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89514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040A3-26B0-41B9-8D0E-A6E2BE76A0F6}" type="datetimeFigureOut">
              <a:rPr lang="es-CL" smtClean="0"/>
              <a:t>07-12-2016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09621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7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7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9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40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41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42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43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44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45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4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4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image" Target="../media/image47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6" Type="http://schemas.openxmlformats.org/officeDocument/2006/relationships/image" Target="../media/image48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6" Type="http://schemas.openxmlformats.org/officeDocument/2006/relationships/image" Target="../media/image49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6" Type="http://schemas.openxmlformats.org/officeDocument/2006/relationships/image" Target="../media/image50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6" Type="http://schemas.openxmlformats.org/officeDocument/2006/relationships/image" Target="../media/image51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6" Type="http://schemas.openxmlformats.org/officeDocument/2006/relationships/image" Target="../media/image52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6" Type="http://schemas.openxmlformats.org/officeDocument/2006/relationships/image" Target="../media/image53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/>
              <a:t>Portafolio de Título</a:t>
            </a:r>
            <a:br>
              <a:rPr lang="es-CL" dirty="0"/>
            </a:br>
            <a:r>
              <a:rPr lang="es-CL" sz="2400" dirty="0"/>
              <a:t>“Centro Médico Hipócrates”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896403"/>
            <a:ext cx="6858000" cy="1803650"/>
          </a:xfrm>
        </p:spPr>
        <p:txBody>
          <a:bodyPr>
            <a:noAutofit/>
          </a:bodyPr>
          <a:lstStyle/>
          <a:p>
            <a:r>
              <a:rPr lang="es-CL" sz="2400" dirty="0"/>
              <a:t>Ingeniería Informática</a:t>
            </a:r>
          </a:p>
          <a:p>
            <a:r>
              <a:rPr lang="es-CL" sz="1050" dirty="0"/>
              <a:t>Escuela de Informática y Telecomunicaciones</a:t>
            </a:r>
          </a:p>
          <a:p>
            <a:r>
              <a:rPr lang="es-CL" sz="1050" dirty="0"/>
              <a:t>Sede Antonio Varas</a:t>
            </a:r>
          </a:p>
          <a:p>
            <a:r>
              <a:rPr lang="es-CL" sz="1050" dirty="0"/>
              <a:t>2016</a:t>
            </a:r>
          </a:p>
          <a:p>
            <a:r>
              <a:rPr lang="es-CL" sz="1050" dirty="0"/>
              <a:t>Vicente Aranda</a:t>
            </a:r>
          </a:p>
          <a:p>
            <a:r>
              <a:rPr lang="es-CL" sz="1050" dirty="0"/>
              <a:t>Elías Baeza, Pablo de la Sotta, </a:t>
            </a:r>
          </a:p>
          <a:p>
            <a:r>
              <a:rPr lang="es-CL" sz="1050" dirty="0"/>
              <a:t>Fabián Jaque, Gonzalo López, Tomás Muñiz</a:t>
            </a:r>
          </a:p>
          <a:p>
            <a:endParaRPr lang="es-CL" sz="1050" dirty="0"/>
          </a:p>
        </p:txBody>
      </p:sp>
    </p:spTree>
    <p:extLst>
      <p:ext uri="{BB962C8B-B14F-4D97-AF65-F5344CB8AC3E}">
        <p14:creationId xmlns:p14="http://schemas.microsoft.com/office/powerpoint/2010/main" val="215143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90831"/>
            <a:ext cx="7886700" cy="994172"/>
          </a:xfrm>
        </p:spPr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619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10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2092718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4373445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361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718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2867067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5774181" y="4966448"/>
            <a:ext cx="828130" cy="13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5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11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2943086" y="2331599"/>
            <a:ext cx="1504335" cy="14822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344" y="2666566"/>
            <a:ext cx="716619" cy="8586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89" y="2465527"/>
            <a:ext cx="85725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89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12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3828977" y="4129904"/>
            <a:ext cx="1504335" cy="14822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76" y="3634947"/>
            <a:ext cx="2176760" cy="206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46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13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4838061" y="2373068"/>
            <a:ext cx="1504335" cy="14822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95" y="2278068"/>
            <a:ext cx="1382561" cy="13261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77" y="3860758"/>
            <a:ext cx="1018454" cy="19274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05" y="3807049"/>
            <a:ext cx="870044" cy="203483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285" y="3900663"/>
            <a:ext cx="767883" cy="180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5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14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6711549" y="2416047"/>
            <a:ext cx="1504335" cy="319606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23" y="2416048"/>
            <a:ext cx="1199486" cy="11994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87" y="4253066"/>
            <a:ext cx="1237613" cy="123761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56" y="4153515"/>
            <a:ext cx="1237613" cy="123761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488" y="4298317"/>
            <a:ext cx="1214560" cy="109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8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15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7" name="Frame 16"/>
          <p:cNvSpPr/>
          <p:nvPr/>
        </p:nvSpPr>
        <p:spPr>
          <a:xfrm>
            <a:off x="5263042" y="4129904"/>
            <a:ext cx="1504335" cy="14822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39" y="3907257"/>
            <a:ext cx="1687232" cy="15791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30" y="2165582"/>
            <a:ext cx="161925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8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544244" y="1690285"/>
            <a:ext cx="7886700" cy="994172"/>
          </a:xfrm>
        </p:spPr>
        <p:txBody>
          <a:bodyPr/>
          <a:lstStyle/>
          <a:p>
            <a:r>
              <a:rPr lang="es-CL" dirty="0" smtClean="0"/>
              <a:t>Tecnologías y versiones</a:t>
            </a:r>
            <a:endParaRPr lang="es-CL" dirty="0"/>
          </a:p>
        </p:txBody>
      </p:sp>
      <p:pic>
        <p:nvPicPr>
          <p:cNvPr id="5" name="Imagen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4992131" y="2558277"/>
            <a:ext cx="1346991" cy="1668198"/>
          </a:xfrm>
          <a:prstGeom prst="rect">
            <a:avLst/>
          </a:prstGeom>
        </p:spPr>
      </p:pic>
      <p:pic>
        <p:nvPicPr>
          <p:cNvPr id="8" name="Imagen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65" y="2749366"/>
            <a:ext cx="1350071" cy="128602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2636066" y="4562310"/>
            <a:ext cx="3703057" cy="60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61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544244" y="1690285"/>
            <a:ext cx="7886700" cy="994172"/>
          </a:xfrm>
        </p:spPr>
        <p:txBody>
          <a:bodyPr/>
          <a:lstStyle/>
          <a:p>
            <a:r>
              <a:rPr lang="es-CL" dirty="0" smtClean="0"/>
              <a:t>Metodología</a:t>
            </a:r>
            <a:endParaRPr lang="es-CL" dirty="0"/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137765056"/>
              </p:ext>
            </p:extLst>
          </p:nvPr>
        </p:nvGraphicFramePr>
        <p:xfrm>
          <a:off x="1899126" y="2324100"/>
          <a:ext cx="5176937" cy="3314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9541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725" y="1535050"/>
            <a:ext cx="7886700" cy="994172"/>
          </a:xfrm>
        </p:spPr>
        <p:txBody>
          <a:bodyPr/>
          <a:lstStyle/>
          <a:p>
            <a:r>
              <a:rPr lang="es-CL" dirty="0"/>
              <a:t>Organización del equipo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476" y="2782956"/>
            <a:ext cx="6446520" cy="2579620"/>
          </a:xfrm>
        </p:spPr>
        <p:txBody>
          <a:bodyPr>
            <a:normAutofit/>
          </a:bodyPr>
          <a:lstStyle/>
          <a:p>
            <a:r>
              <a:rPr lang="es-CL" sz="2400" dirty="0"/>
              <a:t>Fabián Jaque</a:t>
            </a:r>
          </a:p>
          <a:p>
            <a:r>
              <a:rPr lang="es-CL" sz="2400" dirty="0"/>
              <a:t>Tomás Muñiz</a:t>
            </a:r>
          </a:p>
          <a:p>
            <a:r>
              <a:rPr lang="es-CL" sz="2400" dirty="0"/>
              <a:t>Elías Baeza</a:t>
            </a:r>
          </a:p>
          <a:p>
            <a:r>
              <a:rPr lang="es-CL" sz="2400" dirty="0"/>
              <a:t>Gonzalo López</a:t>
            </a:r>
          </a:p>
          <a:p>
            <a:r>
              <a:rPr lang="es-CL" sz="2400" dirty="0"/>
              <a:t>Pablo de la </a:t>
            </a:r>
            <a:r>
              <a:rPr lang="es-CL" sz="2400" dirty="0" err="1"/>
              <a:t>Sotta</a:t>
            </a:r>
            <a:endParaRPr lang="es-CL" sz="2400" dirty="0"/>
          </a:p>
          <a:p>
            <a:pPr marL="0" marR="158591" indent="0" algn="just">
              <a:buNone/>
            </a:pPr>
            <a:endParaRPr lang="es-CL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CL" smtClean="0"/>
              <a:t>18</a:t>
            </a:fld>
            <a:endParaRPr lang="es-CL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4467957" y="3067222"/>
            <a:ext cx="342632" cy="42433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630" y="4177335"/>
            <a:ext cx="352433" cy="33571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396670" y="4264585"/>
            <a:ext cx="1226125" cy="19873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630" y="3676354"/>
            <a:ext cx="312291" cy="35210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630" y="3130621"/>
            <a:ext cx="352433" cy="39736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434" y="3639747"/>
            <a:ext cx="369680" cy="36968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434" y="2612070"/>
            <a:ext cx="369680" cy="36968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736" y="4580316"/>
            <a:ext cx="431494" cy="43149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3" t="12903" r="4809" b="23574"/>
          <a:stretch/>
        </p:blipFill>
        <p:spPr>
          <a:xfrm>
            <a:off x="4396670" y="4566431"/>
            <a:ext cx="589309" cy="419064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406" y="2632806"/>
            <a:ext cx="369252" cy="34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00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975" y="1859494"/>
            <a:ext cx="7886700" cy="994172"/>
          </a:xfrm>
        </p:spPr>
        <p:txBody>
          <a:bodyPr/>
          <a:lstStyle/>
          <a:p>
            <a:r>
              <a:rPr lang="es-CL" dirty="0"/>
              <a:t>Calendarización y entregables</a:t>
            </a:r>
            <a:endParaRPr lang="en-US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4529" y="3047397"/>
            <a:ext cx="6701016" cy="21063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CL" smtClean="0"/>
              <a:t>19</a:t>
            </a:fld>
            <a:endParaRPr lang="es-CL"/>
          </a:p>
        </p:txBody>
      </p:sp>
      <p:sp>
        <p:nvSpPr>
          <p:cNvPr id="8" name="TextBox 2"/>
          <p:cNvSpPr txBox="1"/>
          <p:nvPr/>
        </p:nvSpPr>
        <p:spPr>
          <a:xfrm>
            <a:off x="2945539" y="5347513"/>
            <a:ext cx="27504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3: Carta Gantt: Primera iteración</a:t>
            </a:r>
          </a:p>
        </p:txBody>
      </p:sp>
    </p:spTree>
    <p:extLst>
      <p:ext uri="{BB962C8B-B14F-4D97-AF65-F5344CB8AC3E}">
        <p14:creationId xmlns:p14="http://schemas.microsoft.com/office/powerpoint/2010/main" val="38584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544244" y="1690285"/>
            <a:ext cx="7886700" cy="994172"/>
          </a:xfrm>
        </p:spPr>
        <p:txBody>
          <a:bodyPr/>
          <a:lstStyle/>
          <a:p>
            <a:r>
              <a:rPr lang="es-CL" dirty="0" smtClean="0"/>
              <a:t>Agenda</a:t>
            </a:r>
            <a:endParaRPr lang="es-CL" dirty="0"/>
          </a:p>
        </p:txBody>
      </p:sp>
      <p:sp>
        <p:nvSpPr>
          <p:cNvPr id="5" name="CuadroTexto 4"/>
          <p:cNvSpPr txBox="1"/>
          <p:nvPr/>
        </p:nvSpPr>
        <p:spPr>
          <a:xfrm>
            <a:off x="649691" y="2684458"/>
            <a:ext cx="77812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2700" dirty="0"/>
              <a:t>Cliente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2700" dirty="0"/>
              <a:t>Problemática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2700" dirty="0"/>
              <a:t>Solución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2700" dirty="0"/>
              <a:t>Especificaciones de la solución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2700" dirty="0"/>
              <a:t>Organización del proyecto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2700" dirty="0"/>
              <a:t>Demostración</a:t>
            </a:r>
          </a:p>
        </p:txBody>
      </p:sp>
    </p:spTree>
    <p:extLst>
      <p:ext uri="{BB962C8B-B14F-4D97-AF65-F5344CB8AC3E}">
        <p14:creationId xmlns:p14="http://schemas.microsoft.com/office/powerpoint/2010/main" val="125777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594" y="1525968"/>
            <a:ext cx="7886700" cy="994172"/>
          </a:xfrm>
        </p:spPr>
        <p:txBody>
          <a:bodyPr/>
          <a:lstStyle/>
          <a:p>
            <a:r>
              <a:rPr lang="es-CL" dirty="0"/>
              <a:t>Calendarización y entregables</a:t>
            </a:r>
            <a:endParaRPr lang="en-US" dirty="0"/>
          </a:p>
        </p:txBody>
      </p:sp>
      <p:pic>
        <p:nvPicPr>
          <p:cNvPr id="9" name="Marcador de contenido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66373" y="2520139"/>
            <a:ext cx="5961527" cy="29642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CL" smtClean="0"/>
              <a:t>20</a:t>
            </a:fld>
            <a:endParaRPr lang="es-CL"/>
          </a:p>
        </p:txBody>
      </p:sp>
      <p:sp>
        <p:nvSpPr>
          <p:cNvPr id="10" name="TextBox 2"/>
          <p:cNvSpPr txBox="1"/>
          <p:nvPr/>
        </p:nvSpPr>
        <p:spPr>
          <a:xfrm>
            <a:off x="2862413" y="5484435"/>
            <a:ext cx="28004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4: Carta Gantt: Segunda iteración</a:t>
            </a:r>
          </a:p>
        </p:txBody>
      </p:sp>
    </p:spTree>
    <p:extLst>
      <p:ext uri="{BB962C8B-B14F-4D97-AF65-F5344CB8AC3E}">
        <p14:creationId xmlns:p14="http://schemas.microsoft.com/office/powerpoint/2010/main" val="224595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750" y="1817290"/>
            <a:ext cx="7886700" cy="994172"/>
          </a:xfrm>
        </p:spPr>
        <p:txBody>
          <a:bodyPr/>
          <a:lstStyle/>
          <a:p>
            <a:r>
              <a:rPr lang="es-CL" dirty="0"/>
              <a:t>Calendarización y entregables</a:t>
            </a:r>
            <a:endParaRPr lang="en-US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6404" y="2925564"/>
            <a:ext cx="6889939" cy="18813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CL" smtClean="0"/>
              <a:t>21</a:t>
            </a:fld>
            <a:endParaRPr lang="es-CL"/>
          </a:p>
        </p:txBody>
      </p:sp>
      <p:sp>
        <p:nvSpPr>
          <p:cNvPr id="8" name="TextBox 2"/>
          <p:cNvSpPr txBox="1"/>
          <p:nvPr/>
        </p:nvSpPr>
        <p:spPr>
          <a:xfrm>
            <a:off x="2801875" y="5035153"/>
            <a:ext cx="27100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5: Carta Gantt: Tercera iteración</a:t>
            </a:r>
          </a:p>
        </p:txBody>
      </p:sp>
    </p:spTree>
    <p:extLst>
      <p:ext uri="{BB962C8B-B14F-4D97-AF65-F5344CB8AC3E}">
        <p14:creationId xmlns:p14="http://schemas.microsoft.com/office/powerpoint/2010/main" val="17107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544244" y="1690285"/>
            <a:ext cx="7886700" cy="994172"/>
          </a:xfrm>
        </p:spPr>
        <p:txBody>
          <a:bodyPr/>
          <a:lstStyle/>
          <a:p>
            <a:r>
              <a:rPr lang="es-CL" dirty="0" smtClean="0"/>
              <a:t>Plan de prueba</a:t>
            </a:r>
            <a:endParaRPr lang="es-CL" dirty="0"/>
          </a:p>
        </p:txBody>
      </p:sp>
      <p:sp>
        <p:nvSpPr>
          <p:cNvPr id="5" name="CuadroTexto 4"/>
          <p:cNvSpPr txBox="1"/>
          <p:nvPr/>
        </p:nvSpPr>
        <p:spPr>
          <a:xfrm>
            <a:off x="649690" y="2684458"/>
            <a:ext cx="7781254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endParaRPr lang="es-CL" sz="225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CL" sz="2250" dirty="0"/>
          </a:p>
          <a:p>
            <a:endParaRPr lang="es-CL" sz="1350" dirty="0"/>
          </a:p>
        </p:txBody>
      </p:sp>
    </p:spTree>
    <p:extLst>
      <p:ext uri="{BB962C8B-B14F-4D97-AF65-F5344CB8AC3E}">
        <p14:creationId xmlns:p14="http://schemas.microsoft.com/office/powerpoint/2010/main" val="159192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544244" y="1690285"/>
            <a:ext cx="7886700" cy="994172"/>
          </a:xfrm>
        </p:spPr>
        <p:txBody>
          <a:bodyPr/>
          <a:lstStyle/>
          <a:p>
            <a:r>
              <a:rPr lang="es-CL" dirty="0" smtClean="0"/>
              <a:t>Costos y flujo de caja</a:t>
            </a:r>
            <a:endParaRPr lang="es-CL" dirty="0"/>
          </a:p>
        </p:txBody>
      </p:sp>
      <p:sp>
        <p:nvSpPr>
          <p:cNvPr id="5" name="CuadroTexto 4"/>
          <p:cNvSpPr txBox="1"/>
          <p:nvPr/>
        </p:nvSpPr>
        <p:spPr>
          <a:xfrm>
            <a:off x="649691" y="2684458"/>
            <a:ext cx="7781254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endParaRPr lang="es-CL" sz="225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CL" sz="2250" dirty="0"/>
          </a:p>
          <a:p>
            <a:endParaRPr lang="es-CL" sz="1350" dirty="0"/>
          </a:p>
        </p:txBody>
      </p:sp>
    </p:spTree>
    <p:extLst>
      <p:ext uri="{BB962C8B-B14F-4D97-AF65-F5344CB8AC3E}">
        <p14:creationId xmlns:p14="http://schemas.microsoft.com/office/powerpoint/2010/main" val="306283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782637" y="2186575"/>
            <a:ext cx="5515362" cy="994172"/>
          </a:xfrm>
        </p:spPr>
        <p:txBody>
          <a:bodyPr/>
          <a:lstStyle/>
          <a:p>
            <a:r>
              <a:rPr lang="es-CL" dirty="0" smtClean="0"/>
              <a:t>Demostración terminal</a:t>
            </a:r>
            <a:endParaRPr lang="es-CL" dirty="0"/>
          </a:p>
        </p:txBody>
      </p:sp>
      <p:sp>
        <p:nvSpPr>
          <p:cNvPr id="5" name="CuadroTexto 4"/>
          <p:cNvSpPr txBox="1"/>
          <p:nvPr/>
        </p:nvSpPr>
        <p:spPr>
          <a:xfrm>
            <a:off x="649691" y="2684458"/>
            <a:ext cx="7781254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endParaRPr lang="es-CL" sz="225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CL" sz="2250" dirty="0"/>
          </a:p>
          <a:p>
            <a:endParaRPr lang="es-CL" sz="1350" dirty="0"/>
          </a:p>
        </p:txBody>
      </p:sp>
    </p:spTree>
    <p:extLst>
      <p:ext uri="{BB962C8B-B14F-4D97-AF65-F5344CB8AC3E}">
        <p14:creationId xmlns:p14="http://schemas.microsoft.com/office/powerpoint/2010/main" val="341500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58498" y="117425"/>
            <a:ext cx="7501872" cy="611193"/>
          </a:xfrm>
        </p:spPr>
        <p:txBody>
          <a:bodyPr>
            <a:normAutofit fontScale="90000"/>
          </a:bodyPr>
          <a:lstStyle/>
          <a:p>
            <a:r>
              <a:rPr lang="es-CL" dirty="0" smtClean="0"/>
              <a:t>Operador - Abrir caja</a:t>
            </a:r>
            <a:endParaRPr lang="es-CL" dirty="0"/>
          </a:p>
        </p:txBody>
      </p:sp>
      <p:pic>
        <p:nvPicPr>
          <p:cNvPr id="6" name="abrir-caj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6084" y="728618"/>
            <a:ext cx="8023892" cy="601791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6"/>
          <a:srcRect t="40185" b="41188"/>
          <a:stretch/>
        </p:blipFill>
        <p:spPr>
          <a:xfrm>
            <a:off x="6207142" y="117425"/>
            <a:ext cx="2472834" cy="4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08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58498" y="117425"/>
            <a:ext cx="7501872" cy="611193"/>
          </a:xfrm>
        </p:spPr>
        <p:txBody>
          <a:bodyPr>
            <a:normAutofit fontScale="90000"/>
          </a:bodyPr>
          <a:lstStyle/>
          <a:p>
            <a:r>
              <a:rPr lang="es-CL" dirty="0" smtClean="0"/>
              <a:t>Operador </a:t>
            </a:r>
            <a:r>
              <a:rPr lang="es-CL" dirty="0" smtClean="0"/>
              <a:t>- Agendar hora</a:t>
            </a:r>
            <a:endParaRPr lang="es-C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40185" b="41188"/>
          <a:stretch/>
        </p:blipFill>
        <p:spPr>
          <a:xfrm>
            <a:off x="6207142" y="117425"/>
            <a:ext cx="2472834" cy="460612"/>
          </a:xfrm>
          <a:prstGeom prst="rect">
            <a:avLst/>
          </a:prstGeom>
        </p:spPr>
      </p:pic>
      <p:pic>
        <p:nvPicPr>
          <p:cNvPr id="4" name="agendar-hor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498" y="728618"/>
            <a:ext cx="8029208" cy="602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06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40185" b="41188"/>
          <a:stretch/>
        </p:blipFill>
        <p:spPr>
          <a:xfrm>
            <a:off x="6207142" y="117425"/>
            <a:ext cx="2472834" cy="460612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58498" y="117425"/>
            <a:ext cx="7501872" cy="611193"/>
          </a:xfrm>
        </p:spPr>
        <p:txBody>
          <a:bodyPr>
            <a:normAutofit/>
          </a:bodyPr>
          <a:lstStyle/>
          <a:p>
            <a:r>
              <a:rPr lang="es-CL" sz="3200" dirty="0" smtClean="0"/>
              <a:t>Operador </a:t>
            </a:r>
            <a:r>
              <a:rPr lang="es-CL" sz="3200" dirty="0"/>
              <a:t>-</a:t>
            </a:r>
            <a:r>
              <a:rPr lang="es-CL" sz="3200" dirty="0" smtClean="0"/>
              <a:t> Ingresar paciente</a:t>
            </a:r>
            <a:endParaRPr lang="es-CL" sz="3200" dirty="0"/>
          </a:p>
        </p:txBody>
      </p:sp>
      <p:pic>
        <p:nvPicPr>
          <p:cNvPr id="2" name="ingresar-pacient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2141" y="728618"/>
            <a:ext cx="8017835" cy="601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1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40185" b="41188"/>
          <a:stretch/>
        </p:blipFill>
        <p:spPr>
          <a:xfrm>
            <a:off x="6207142" y="117425"/>
            <a:ext cx="2472834" cy="460612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58498" y="117425"/>
            <a:ext cx="7501872" cy="611193"/>
          </a:xfrm>
        </p:spPr>
        <p:txBody>
          <a:bodyPr>
            <a:normAutofit/>
          </a:bodyPr>
          <a:lstStyle/>
          <a:p>
            <a:r>
              <a:rPr lang="es-CL" sz="3200" dirty="0" smtClean="0"/>
              <a:t>Operador </a:t>
            </a:r>
            <a:r>
              <a:rPr lang="es-CL" sz="3200" dirty="0" smtClean="0"/>
              <a:t>- Cerrar caja</a:t>
            </a:r>
            <a:endParaRPr lang="es-CL" sz="3200" dirty="0"/>
          </a:p>
        </p:txBody>
      </p:sp>
      <p:pic>
        <p:nvPicPr>
          <p:cNvPr id="4" name="cerrar-caj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498" y="728617"/>
            <a:ext cx="7963244" cy="597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2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40185" b="41188"/>
          <a:stretch/>
        </p:blipFill>
        <p:spPr>
          <a:xfrm>
            <a:off x="6207142" y="117425"/>
            <a:ext cx="2472834" cy="460612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58498" y="117425"/>
            <a:ext cx="7501872" cy="611193"/>
          </a:xfrm>
        </p:spPr>
        <p:txBody>
          <a:bodyPr>
            <a:normAutofit/>
          </a:bodyPr>
          <a:lstStyle/>
          <a:p>
            <a:r>
              <a:rPr lang="es-CL" sz="3200" dirty="0" smtClean="0"/>
              <a:t>Médico – Revisar agenda diaria</a:t>
            </a:r>
            <a:endParaRPr lang="es-CL" sz="3200" dirty="0"/>
          </a:p>
        </p:txBody>
      </p:sp>
      <p:pic>
        <p:nvPicPr>
          <p:cNvPr id="2" name="revisar-agend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386" r="3039"/>
          <a:stretch/>
        </p:blipFill>
        <p:spPr>
          <a:xfrm>
            <a:off x="708693" y="728618"/>
            <a:ext cx="7451677" cy="597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585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544244" y="1690285"/>
            <a:ext cx="7886700" cy="994172"/>
          </a:xfrm>
        </p:spPr>
        <p:txBody>
          <a:bodyPr/>
          <a:lstStyle/>
          <a:p>
            <a:r>
              <a:rPr lang="es-CL" dirty="0" smtClean="0"/>
              <a:t>Cliente</a:t>
            </a:r>
            <a:endParaRPr lang="es-CL" dirty="0"/>
          </a:p>
        </p:txBody>
      </p:sp>
      <p:pic>
        <p:nvPicPr>
          <p:cNvPr id="6" name="Marcador de contenido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677" y="2493020"/>
            <a:ext cx="5332148" cy="299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9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40185" b="41188"/>
          <a:stretch/>
        </p:blipFill>
        <p:spPr>
          <a:xfrm>
            <a:off x="6207142" y="117425"/>
            <a:ext cx="2472834" cy="460612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58498" y="117425"/>
            <a:ext cx="7501872" cy="611193"/>
          </a:xfrm>
        </p:spPr>
        <p:txBody>
          <a:bodyPr>
            <a:normAutofit/>
          </a:bodyPr>
          <a:lstStyle/>
          <a:p>
            <a:r>
              <a:rPr lang="es-CL" sz="3200" dirty="0" smtClean="0"/>
              <a:t>Médico – Actualizar ficha médica</a:t>
            </a:r>
            <a:endParaRPr lang="es-CL" sz="3200" dirty="0"/>
          </a:p>
        </p:txBody>
      </p:sp>
      <p:pic>
        <p:nvPicPr>
          <p:cNvPr id="4" name="actualizar-ficha-medic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497" y="728617"/>
            <a:ext cx="7981441" cy="598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07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40185" b="41188"/>
          <a:stretch/>
        </p:blipFill>
        <p:spPr>
          <a:xfrm>
            <a:off x="6207142" y="117425"/>
            <a:ext cx="2472834" cy="460612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58498" y="117425"/>
            <a:ext cx="7501872" cy="611193"/>
          </a:xfrm>
        </p:spPr>
        <p:txBody>
          <a:bodyPr>
            <a:normAutofit/>
          </a:bodyPr>
          <a:lstStyle/>
          <a:p>
            <a:r>
              <a:rPr lang="es-CL" sz="3200" dirty="0" smtClean="0"/>
              <a:t>Médico – Cerrar atención</a:t>
            </a:r>
            <a:endParaRPr lang="es-CL" sz="3200" dirty="0"/>
          </a:p>
        </p:txBody>
      </p:sp>
      <p:pic>
        <p:nvPicPr>
          <p:cNvPr id="2" name="cerrar-atenc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498" y="728617"/>
            <a:ext cx="8021478" cy="601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5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40185" b="41188"/>
          <a:stretch/>
        </p:blipFill>
        <p:spPr>
          <a:xfrm>
            <a:off x="6207142" y="117425"/>
            <a:ext cx="2472834" cy="460612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58498" y="117425"/>
            <a:ext cx="7501872" cy="611193"/>
          </a:xfrm>
        </p:spPr>
        <p:txBody>
          <a:bodyPr>
            <a:normAutofit/>
          </a:bodyPr>
          <a:lstStyle/>
          <a:p>
            <a:r>
              <a:rPr lang="es-CL" sz="3200" dirty="0" smtClean="0"/>
              <a:t>Médico – Derivar atención</a:t>
            </a:r>
            <a:endParaRPr lang="es-CL" sz="3200" dirty="0"/>
          </a:p>
        </p:txBody>
      </p:sp>
      <p:pic>
        <p:nvPicPr>
          <p:cNvPr id="4" name="deriva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498" y="728617"/>
            <a:ext cx="8021478" cy="601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0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40185" b="41188"/>
          <a:stretch/>
        </p:blipFill>
        <p:spPr>
          <a:xfrm>
            <a:off x="6207142" y="117425"/>
            <a:ext cx="2472834" cy="460612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58498" y="117425"/>
            <a:ext cx="7501872" cy="611193"/>
          </a:xfrm>
        </p:spPr>
        <p:txBody>
          <a:bodyPr>
            <a:normAutofit/>
          </a:bodyPr>
          <a:lstStyle/>
          <a:p>
            <a:r>
              <a:rPr lang="es-CL" sz="2800" dirty="0" smtClean="0"/>
              <a:t>Médico – Modificar datos bancarios</a:t>
            </a:r>
            <a:endParaRPr lang="es-CL" sz="2800" dirty="0"/>
          </a:p>
        </p:txBody>
      </p:sp>
      <p:pic>
        <p:nvPicPr>
          <p:cNvPr id="2" name="datos-bancario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498" y="728617"/>
            <a:ext cx="8021478" cy="601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8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40185" b="41188"/>
          <a:stretch/>
        </p:blipFill>
        <p:spPr>
          <a:xfrm>
            <a:off x="6207142" y="117425"/>
            <a:ext cx="2472834" cy="460612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58498" y="117425"/>
            <a:ext cx="7501872" cy="611193"/>
          </a:xfrm>
        </p:spPr>
        <p:txBody>
          <a:bodyPr>
            <a:normAutofit/>
          </a:bodyPr>
          <a:lstStyle/>
          <a:p>
            <a:r>
              <a:rPr lang="es-CL" sz="2800" dirty="0" smtClean="0"/>
              <a:t>Enfermero – Revisar agenda diaria</a:t>
            </a:r>
            <a:endParaRPr lang="es-CL" sz="2800" dirty="0"/>
          </a:p>
        </p:txBody>
      </p:sp>
      <p:pic>
        <p:nvPicPr>
          <p:cNvPr id="5" name="revisar-agend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297" r="3031"/>
          <a:stretch/>
        </p:blipFill>
        <p:spPr>
          <a:xfrm>
            <a:off x="658498" y="728618"/>
            <a:ext cx="7501872" cy="600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51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40185" b="41188"/>
          <a:stretch/>
        </p:blipFill>
        <p:spPr>
          <a:xfrm>
            <a:off x="6207142" y="117425"/>
            <a:ext cx="2472834" cy="460612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58498" y="117425"/>
            <a:ext cx="7501872" cy="611193"/>
          </a:xfrm>
        </p:spPr>
        <p:txBody>
          <a:bodyPr>
            <a:normAutofit/>
          </a:bodyPr>
          <a:lstStyle/>
          <a:p>
            <a:r>
              <a:rPr lang="es-CL" sz="2800" dirty="0" smtClean="0"/>
              <a:t>Enfermero – Abrir orde</a:t>
            </a:r>
            <a:r>
              <a:rPr lang="es-CL" sz="2800" dirty="0" smtClean="0"/>
              <a:t>n de análisis</a:t>
            </a:r>
            <a:endParaRPr lang="es-CL" sz="2800" dirty="0"/>
          </a:p>
        </p:txBody>
      </p:sp>
      <p:pic>
        <p:nvPicPr>
          <p:cNvPr id="4" name="abrir-orde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497" y="728618"/>
            <a:ext cx="8017835" cy="601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29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40185" b="41188"/>
          <a:stretch/>
        </p:blipFill>
        <p:spPr>
          <a:xfrm>
            <a:off x="6207142" y="117425"/>
            <a:ext cx="2472834" cy="460612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58498" y="117425"/>
            <a:ext cx="7501872" cy="611193"/>
          </a:xfrm>
        </p:spPr>
        <p:txBody>
          <a:bodyPr>
            <a:normAutofit/>
          </a:bodyPr>
          <a:lstStyle/>
          <a:p>
            <a:r>
              <a:rPr lang="es-CL" sz="2800" dirty="0" smtClean="0"/>
              <a:t>Enfermero – Cerrar orde</a:t>
            </a:r>
            <a:r>
              <a:rPr lang="es-CL" sz="2800" dirty="0" smtClean="0"/>
              <a:t>n de análisis</a:t>
            </a:r>
            <a:endParaRPr lang="es-CL" sz="2800" dirty="0"/>
          </a:p>
        </p:txBody>
      </p:sp>
      <p:pic>
        <p:nvPicPr>
          <p:cNvPr id="2" name="cerrar-orde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498" y="728617"/>
            <a:ext cx="8021478" cy="601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866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40185" b="41188"/>
          <a:stretch/>
        </p:blipFill>
        <p:spPr>
          <a:xfrm>
            <a:off x="6207142" y="117425"/>
            <a:ext cx="2472834" cy="460612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58498" y="117425"/>
            <a:ext cx="7501872" cy="611193"/>
          </a:xfrm>
        </p:spPr>
        <p:txBody>
          <a:bodyPr>
            <a:normAutofit/>
          </a:bodyPr>
          <a:lstStyle/>
          <a:p>
            <a:r>
              <a:rPr lang="es-CL" sz="2800" dirty="0" smtClean="0"/>
              <a:t>Enfermero – Cerrar orde</a:t>
            </a:r>
            <a:r>
              <a:rPr lang="es-CL" sz="2800" dirty="0" smtClean="0"/>
              <a:t>n de análisis</a:t>
            </a:r>
            <a:endParaRPr lang="es-CL" sz="2800" dirty="0"/>
          </a:p>
        </p:txBody>
      </p:sp>
      <p:pic>
        <p:nvPicPr>
          <p:cNvPr id="2" name="cerrar-orde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498" y="728617"/>
            <a:ext cx="8021478" cy="601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04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40185" b="41188"/>
          <a:stretch/>
        </p:blipFill>
        <p:spPr>
          <a:xfrm>
            <a:off x="6207142" y="117425"/>
            <a:ext cx="2472834" cy="460612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58498" y="117425"/>
            <a:ext cx="7501872" cy="611193"/>
          </a:xfrm>
        </p:spPr>
        <p:txBody>
          <a:bodyPr>
            <a:normAutofit/>
          </a:bodyPr>
          <a:lstStyle/>
          <a:p>
            <a:r>
              <a:rPr lang="es-CL" sz="2800" dirty="0" smtClean="0"/>
              <a:t>Jefe de </a:t>
            </a:r>
            <a:r>
              <a:rPr lang="es-CL" sz="2800" dirty="0" err="1" smtClean="0"/>
              <a:t>op</a:t>
            </a:r>
            <a:r>
              <a:rPr lang="es-CL" sz="2800" dirty="0" smtClean="0"/>
              <a:t>. – Mantenedor de personal</a:t>
            </a:r>
            <a:endParaRPr lang="es-CL" sz="2800" dirty="0"/>
          </a:p>
        </p:txBody>
      </p:sp>
      <p:pic>
        <p:nvPicPr>
          <p:cNvPr id="4" name="mantenedor-perso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498" y="728617"/>
            <a:ext cx="8021478" cy="601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92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40185" b="41188"/>
          <a:stretch/>
        </p:blipFill>
        <p:spPr>
          <a:xfrm>
            <a:off x="6207142" y="117425"/>
            <a:ext cx="2472834" cy="460612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58498" y="117425"/>
            <a:ext cx="7501872" cy="611193"/>
          </a:xfrm>
        </p:spPr>
        <p:txBody>
          <a:bodyPr>
            <a:normAutofit/>
          </a:bodyPr>
          <a:lstStyle/>
          <a:p>
            <a:r>
              <a:rPr lang="es-CL" sz="2800" dirty="0" smtClean="0"/>
              <a:t>Jefe de </a:t>
            </a:r>
            <a:r>
              <a:rPr lang="es-CL" sz="2800" dirty="0" err="1" smtClean="0"/>
              <a:t>op</a:t>
            </a:r>
            <a:r>
              <a:rPr lang="es-CL" sz="2800" dirty="0" smtClean="0"/>
              <a:t>. – Mantenedor prestación</a:t>
            </a:r>
            <a:endParaRPr lang="es-CL" sz="2800" dirty="0"/>
          </a:p>
        </p:txBody>
      </p:sp>
      <p:pic>
        <p:nvPicPr>
          <p:cNvPr id="2" name="mantenedor-prestac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498" y="728617"/>
            <a:ext cx="8021478" cy="601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6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544244" y="1690285"/>
            <a:ext cx="7886700" cy="994172"/>
          </a:xfrm>
        </p:spPr>
        <p:txBody>
          <a:bodyPr/>
          <a:lstStyle/>
          <a:p>
            <a:r>
              <a:rPr lang="es-CL" dirty="0" smtClean="0"/>
              <a:t>Problemática</a:t>
            </a:r>
            <a:endParaRPr lang="es-CL" dirty="0"/>
          </a:p>
        </p:txBody>
      </p:sp>
      <p:sp>
        <p:nvSpPr>
          <p:cNvPr id="5" name="CuadroTexto 4"/>
          <p:cNvSpPr txBox="1"/>
          <p:nvPr/>
        </p:nvSpPr>
        <p:spPr>
          <a:xfrm>
            <a:off x="649691" y="2684458"/>
            <a:ext cx="401392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endParaRPr lang="es-CL" sz="225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CL" sz="2250" dirty="0"/>
          </a:p>
          <a:p>
            <a:endParaRPr lang="es-CL" sz="1350" dirty="0"/>
          </a:p>
        </p:txBody>
      </p:sp>
      <p:sp>
        <p:nvSpPr>
          <p:cNvPr id="6" name="TextBox 2"/>
          <p:cNvSpPr txBox="1"/>
          <p:nvPr/>
        </p:nvSpPr>
        <p:spPr>
          <a:xfrm>
            <a:off x="3394267" y="5562656"/>
            <a:ext cx="23129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350" dirty="0"/>
              <a:t>Fig. 1: Diagrama de Ishikawa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277" y="2473835"/>
            <a:ext cx="5166211" cy="309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27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40185" b="41188"/>
          <a:stretch/>
        </p:blipFill>
        <p:spPr>
          <a:xfrm>
            <a:off x="6207142" y="117425"/>
            <a:ext cx="2472834" cy="460612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58498" y="117425"/>
            <a:ext cx="7501872" cy="611193"/>
          </a:xfrm>
        </p:spPr>
        <p:txBody>
          <a:bodyPr>
            <a:normAutofit/>
          </a:bodyPr>
          <a:lstStyle/>
          <a:p>
            <a:r>
              <a:rPr lang="es-CL" sz="2800" dirty="0" smtClean="0"/>
              <a:t>Jefe de </a:t>
            </a:r>
            <a:r>
              <a:rPr lang="es-CL" sz="2800" dirty="0" err="1" smtClean="0"/>
              <a:t>op</a:t>
            </a:r>
            <a:r>
              <a:rPr lang="es-CL" sz="2800" dirty="0" smtClean="0"/>
              <a:t>. – Reporte de caja</a:t>
            </a:r>
            <a:endParaRPr lang="es-CL" sz="2800" dirty="0"/>
          </a:p>
        </p:txBody>
      </p:sp>
      <p:pic>
        <p:nvPicPr>
          <p:cNvPr id="4" name="reporte-caj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498" y="728617"/>
            <a:ext cx="8021478" cy="601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4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40185" b="41188"/>
          <a:stretch/>
        </p:blipFill>
        <p:spPr>
          <a:xfrm>
            <a:off x="6207142" y="117425"/>
            <a:ext cx="2472834" cy="460612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58498" y="117425"/>
            <a:ext cx="7501872" cy="611193"/>
          </a:xfrm>
        </p:spPr>
        <p:txBody>
          <a:bodyPr>
            <a:normAutofit/>
          </a:bodyPr>
          <a:lstStyle/>
          <a:p>
            <a:r>
              <a:rPr lang="es-CL" sz="2800" dirty="0" smtClean="0"/>
              <a:t>Jefe de </a:t>
            </a:r>
            <a:r>
              <a:rPr lang="es-CL" sz="2800" dirty="0" err="1" smtClean="0"/>
              <a:t>op</a:t>
            </a:r>
            <a:r>
              <a:rPr lang="es-CL" sz="2800" dirty="0" smtClean="0"/>
              <a:t>. – Log de pago</a:t>
            </a:r>
            <a:endParaRPr lang="es-CL" sz="2800" dirty="0"/>
          </a:p>
        </p:txBody>
      </p:sp>
      <p:pic>
        <p:nvPicPr>
          <p:cNvPr id="2" name="log-pag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475" r="3210"/>
          <a:stretch/>
        </p:blipFill>
        <p:spPr>
          <a:xfrm>
            <a:off x="658498" y="728618"/>
            <a:ext cx="7501872" cy="602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21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251708" y="2186575"/>
            <a:ext cx="4577220" cy="994172"/>
          </a:xfrm>
        </p:spPr>
        <p:txBody>
          <a:bodyPr/>
          <a:lstStyle/>
          <a:p>
            <a:r>
              <a:rPr lang="es-CL" dirty="0" smtClean="0"/>
              <a:t>Demostración </a:t>
            </a:r>
            <a:r>
              <a:rPr lang="es-CL" dirty="0" smtClean="0"/>
              <a:t>Web</a:t>
            </a:r>
            <a:endParaRPr lang="es-CL" dirty="0"/>
          </a:p>
        </p:txBody>
      </p:sp>
      <p:sp>
        <p:nvSpPr>
          <p:cNvPr id="5" name="CuadroTexto 4"/>
          <p:cNvSpPr txBox="1"/>
          <p:nvPr/>
        </p:nvSpPr>
        <p:spPr>
          <a:xfrm>
            <a:off x="649691" y="2684458"/>
            <a:ext cx="7781254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endParaRPr lang="es-CL" sz="225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CL" sz="2250" dirty="0"/>
          </a:p>
          <a:p>
            <a:endParaRPr lang="es-CL" sz="1350" dirty="0"/>
          </a:p>
        </p:txBody>
      </p:sp>
    </p:spTree>
    <p:extLst>
      <p:ext uri="{BB962C8B-B14F-4D97-AF65-F5344CB8AC3E}">
        <p14:creationId xmlns:p14="http://schemas.microsoft.com/office/powerpoint/2010/main" val="68388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40185" b="41188"/>
          <a:stretch/>
        </p:blipFill>
        <p:spPr>
          <a:xfrm>
            <a:off x="6207142" y="117425"/>
            <a:ext cx="2472834" cy="460612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58498" y="117425"/>
            <a:ext cx="7501872" cy="611193"/>
          </a:xfrm>
        </p:spPr>
        <p:txBody>
          <a:bodyPr>
            <a:normAutofit/>
          </a:bodyPr>
          <a:lstStyle/>
          <a:p>
            <a:r>
              <a:rPr lang="es-CL" sz="2800" dirty="0" smtClean="0"/>
              <a:t>Paciente – Consultar horas y agendar</a:t>
            </a:r>
            <a:endParaRPr lang="es-CL" sz="2800" dirty="0"/>
          </a:p>
        </p:txBody>
      </p:sp>
      <p:pic>
        <p:nvPicPr>
          <p:cNvPr id="4" name="consultas-horas-y-agenda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498" y="728617"/>
            <a:ext cx="7963244" cy="597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7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40185" b="41188"/>
          <a:stretch/>
        </p:blipFill>
        <p:spPr>
          <a:xfrm>
            <a:off x="6207142" y="117425"/>
            <a:ext cx="2472834" cy="460612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58498" y="117425"/>
            <a:ext cx="7501872" cy="611193"/>
          </a:xfrm>
        </p:spPr>
        <p:txBody>
          <a:bodyPr>
            <a:normAutofit/>
          </a:bodyPr>
          <a:lstStyle/>
          <a:p>
            <a:r>
              <a:rPr lang="es-CL" sz="2800" dirty="0" smtClean="0"/>
              <a:t>Paciente – Descargar resultados</a:t>
            </a:r>
            <a:endParaRPr lang="es-CL" sz="2800" dirty="0"/>
          </a:p>
        </p:txBody>
      </p:sp>
      <p:pic>
        <p:nvPicPr>
          <p:cNvPr id="2" name="descarga-resultado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498" y="728618"/>
            <a:ext cx="8036032" cy="602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5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40185" b="41188"/>
          <a:stretch/>
        </p:blipFill>
        <p:spPr>
          <a:xfrm>
            <a:off x="6207142" y="117425"/>
            <a:ext cx="2472834" cy="460612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58498" y="117425"/>
            <a:ext cx="7501872" cy="611193"/>
          </a:xfrm>
        </p:spPr>
        <p:txBody>
          <a:bodyPr>
            <a:normAutofit/>
          </a:bodyPr>
          <a:lstStyle/>
          <a:p>
            <a:r>
              <a:rPr lang="es-CL" sz="2800" dirty="0" smtClean="0"/>
              <a:t>Paciente – Anular hora</a:t>
            </a:r>
            <a:endParaRPr lang="es-CL" sz="2800" dirty="0"/>
          </a:p>
        </p:txBody>
      </p:sp>
      <p:pic>
        <p:nvPicPr>
          <p:cNvPr id="4" name="anular-hor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498" y="728617"/>
            <a:ext cx="8021478" cy="601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08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544244" y="1690285"/>
            <a:ext cx="7886700" cy="994172"/>
          </a:xfrm>
        </p:spPr>
        <p:txBody>
          <a:bodyPr/>
          <a:lstStyle/>
          <a:p>
            <a:r>
              <a:rPr lang="es-CL" dirty="0" smtClean="0"/>
              <a:t>Consecuencias</a:t>
            </a:r>
            <a:endParaRPr lang="es-CL" dirty="0"/>
          </a:p>
        </p:txBody>
      </p:sp>
      <p:sp>
        <p:nvSpPr>
          <p:cNvPr id="5" name="CuadroTexto 4"/>
          <p:cNvSpPr txBox="1"/>
          <p:nvPr/>
        </p:nvSpPr>
        <p:spPr>
          <a:xfrm>
            <a:off x="649690" y="2684457"/>
            <a:ext cx="7781254" cy="2654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2700" dirty="0"/>
              <a:t>Los tiempos de espera del paciente son largos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2700" dirty="0"/>
              <a:t>Inconsistencia en los datos entregados al paciente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2700" dirty="0"/>
              <a:t>Tasa de errores en los procesos financieros considerados altas por la gerencia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CL" sz="225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CL" sz="2250" dirty="0"/>
          </a:p>
          <a:p>
            <a:endParaRPr lang="es-CL" sz="1350" dirty="0"/>
          </a:p>
        </p:txBody>
      </p:sp>
    </p:spTree>
    <p:extLst>
      <p:ext uri="{BB962C8B-B14F-4D97-AF65-F5344CB8AC3E}">
        <p14:creationId xmlns:p14="http://schemas.microsoft.com/office/powerpoint/2010/main" val="158979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544244" y="1690285"/>
            <a:ext cx="7886700" cy="994172"/>
          </a:xfrm>
        </p:spPr>
        <p:txBody>
          <a:bodyPr/>
          <a:lstStyle/>
          <a:p>
            <a:r>
              <a:rPr lang="es-CL" dirty="0" smtClean="0"/>
              <a:t>Solución</a:t>
            </a:r>
            <a:endParaRPr lang="es-CL" dirty="0"/>
          </a:p>
        </p:txBody>
      </p:sp>
      <p:sp>
        <p:nvSpPr>
          <p:cNvPr id="5" name="CuadroTexto 4"/>
          <p:cNvSpPr txBox="1"/>
          <p:nvPr/>
        </p:nvSpPr>
        <p:spPr>
          <a:xfrm>
            <a:off x="649690" y="2684458"/>
            <a:ext cx="7781254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endParaRPr lang="es-CL" sz="225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CL" sz="2250" dirty="0"/>
          </a:p>
          <a:p>
            <a:endParaRPr lang="es-CL" sz="1350" dirty="0"/>
          </a:p>
        </p:txBody>
      </p:sp>
    </p:spTree>
    <p:extLst>
      <p:ext uri="{BB962C8B-B14F-4D97-AF65-F5344CB8AC3E}">
        <p14:creationId xmlns:p14="http://schemas.microsoft.com/office/powerpoint/2010/main" val="295190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544244" y="1690285"/>
            <a:ext cx="7886700" cy="994172"/>
          </a:xfrm>
        </p:spPr>
        <p:txBody>
          <a:bodyPr/>
          <a:lstStyle/>
          <a:p>
            <a:r>
              <a:rPr lang="es-CL" dirty="0" smtClean="0"/>
              <a:t>Objetivo general</a:t>
            </a:r>
            <a:endParaRPr lang="es-CL" dirty="0"/>
          </a:p>
        </p:txBody>
      </p:sp>
      <p:sp>
        <p:nvSpPr>
          <p:cNvPr id="5" name="CuadroTexto 4"/>
          <p:cNvSpPr txBox="1"/>
          <p:nvPr/>
        </p:nvSpPr>
        <p:spPr>
          <a:xfrm>
            <a:off x="649690" y="2684457"/>
            <a:ext cx="778125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700"/>
              <a:t>Mejorar los resultados de los procesos del centro médico Hipócrates mediante una solución integrada de software.</a:t>
            </a:r>
            <a:endParaRPr lang="es-CL" sz="2700" dirty="0"/>
          </a:p>
        </p:txBody>
      </p:sp>
    </p:spTree>
    <p:extLst>
      <p:ext uri="{BB962C8B-B14F-4D97-AF65-F5344CB8AC3E}">
        <p14:creationId xmlns:p14="http://schemas.microsoft.com/office/powerpoint/2010/main" val="395593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544244" y="1690285"/>
            <a:ext cx="7886700" cy="994172"/>
          </a:xfrm>
        </p:spPr>
        <p:txBody>
          <a:bodyPr/>
          <a:lstStyle/>
          <a:p>
            <a:r>
              <a:rPr lang="es-CL" dirty="0" smtClean="0"/>
              <a:t>Objetivos específicos</a:t>
            </a:r>
            <a:endParaRPr lang="es-CL" dirty="0"/>
          </a:p>
        </p:txBody>
      </p:sp>
      <p:sp>
        <p:nvSpPr>
          <p:cNvPr id="5" name="CuadroTexto 4"/>
          <p:cNvSpPr txBox="1"/>
          <p:nvPr/>
        </p:nvSpPr>
        <p:spPr>
          <a:xfrm>
            <a:off x="649690" y="2684457"/>
            <a:ext cx="77812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7213" marR="158591" indent="-557213" algn="just">
              <a:buFont typeface="+mj-lt"/>
              <a:buAutoNum type="arabicPeriod"/>
            </a:pPr>
            <a:r>
              <a:rPr lang="es-ES_tradnl" sz="2700" dirty="0">
                <a:ea typeface="Calibri" panose="020F0502020204030204" pitchFamily="34" charset="0"/>
                <a:cs typeface="Calibri" panose="020F0502020204030204" pitchFamily="34" charset="0"/>
              </a:rPr>
              <a:t>Reducir el tiempo empleado en el pago de honorarios en al menos un 50% del tiempo de ejecución.</a:t>
            </a:r>
            <a:endParaRPr lang="es-CL" sz="27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57213" marR="158591" indent="-557213" algn="just">
              <a:buFont typeface="+mj-lt"/>
              <a:buAutoNum type="arabicPeriod"/>
            </a:pPr>
            <a:r>
              <a:rPr lang="es-ES_tradnl" sz="2700" dirty="0">
                <a:ea typeface="Calibri" panose="020F0502020204030204" pitchFamily="34" charset="0"/>
                <a:cs typeface="Calibri" panose="020F0502020204030204" pitchFamily="34" charset="0"/>
              </a:rPr>
              <a:t>Reducir la incertidumbre de pacientes frente a sus atenciones y sus resultados al menos a un 2%.</a:t>
            </a:r>
          </a:p>
        </p:txBody>
      </p:sp>
    </p:spTree>
    <p:extLst>
      <p:ext uri="{BB962C8B-B14F-4D97-AF65-F5344CB8AC3E}">
        <p14:creationId xmlns:p14="http://schemas.microsoft.com/office/powerpoint/2010/main" val="259431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544244" y="1690285"/>
            <a:ext cx="7886700" cy="994172"/>
          </a:xfrm>
        </p:spPr>
        <p:txBody>
          <a:bodyPr/>
          <a:lstStyle/>
          <a:p>
            <a:r>
              <a:rPr lang="es-CL" dirty="0" smtClean="0"/>
              <a:t>Modelo de datos relacional</a:t>
            </a:r>
            <a:endParaRPr lang="es-CL" dirty="0"/>
          </a:p>
        </p:txBody>
      </p:sp>
      <p:sp>
        <p:nvSpPr>
          <p:cNvPr id="6" name="TextBox 6"/>
          <p:cNvSpPr txBox="1"/>
          <p:nvPr/>
        </p:nvSpPr>
        <p:spPr>
          <a:xfrm>
            <a:off x="2924705" y="5432047"/>
            <a:ext cx="33538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2: Extracto del Modelo de datos de CMH.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105" y="2503698"/>
            <a:ext cx="7034077" cy="292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3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334</TotalTime>
  <Words>1346</Words>
  <Application>Microsoft Office PowerPoint</Application>
  <PresentationFormat>Presentación en pantalla (4:3)</PresentationFormat>
  <Paragraphs>219</Paragraphs>
  <Slides>45</Slides>
  <Notes>30</Notes>
  <HiddenSlides>0</HiddenSlides>
  <MMClips>20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Times New Roman</vt:lpstr>
      <vt:lpstr>Tema de Office</vt:lpstr>
      <vt:lpstr>Portafolio de Título “Centro Médico Hipócrates”</vt:lpstr>
      <vt:lpstr>Agenda</vt:lpstr>
      <vt:lpstr>Cliente</vt:lpstr>
      <vt:lpstr>Problemática</vt:lpstr>
      <vt:lpstr>Consecuencias</vt:lpstr>
      <vt:lpstr>Solución</vt:lpstr>
      <vt:lpstr>Objetivo general</vt:lpstr>
      <vt:lpstr>Objetivos específicos</vt:lpstr>
      <vt:lpstr>Modelo de datos relacional</vt:lpstr>
      <vt:lpstr>Modelo de despliegue</vt:lpstr>
      <vt:lpstr>Modelo de despliegue</vt:lpstr>
      <vt:lpstr>Modelo de despliegue</vt:lpstr>
      <vt:lpstr>Modelo de despliegue</vt:lpstr>
      <vt:lpstr>Modelo de despliegue</vt:lpstr>
      <vt:lpstr>Modelo de despliegue</vt:lpstr>
      <vt:lpstr>Tecnologías y versiones</vt:lpstr>
      <vt:lpstr>Metodología</vt:lpstr>
      <vt:lpstr>Organización del equipo</vt:lpstr>
      <vt:lpstr>Calendarización y entregables</vt:lpstr>
      <vt:lpstr>Calendarización y entregables</vt:lpstr>
      <vt:lpstr>Calendarización y entregables</vt:lpstr>
      <vt:lpstr>Plan de prueba</vt:lpstr>
      <vt:lpstr>Costos y flujo de caja</vt:lpstr>
      <vt:lpstr>Demostración terminal</vt:lpstr>
      <vt:lpstr>Operador - Abrir caja</vt:lpstr>
      <vt:lpstr>Operador - Agendar hora</vt:lpstr>
      <vt:lpstr>Operador - Ingresar paciente</vt:lpstr>
      <vt:lpstr>Operador - Cerrar caja</vt:lpstr>
      <vt:lpstr>Médico – Revisar agenda diaria</vt:lpstr>
      <vt:lpstr>Médico – Actualizar ficha médica</vt:lpstr>
      <vt:lpstr>Médico – Cerrar atención</vt:lpstr>
      <vt:lpstr>Médico – Derivar atención</vt:lpstr>
      <vt:lpstr>Médico – Modificar datos bancarios</vt:lpstr>
      <vt:lpstr>Enfermero – Revisar agenda diaria</vt:lpstr>
      <vt:lpstr>Enfermero – Abrir orden de análisis</vt:lpstr>
      <vt:lpstr>Enfermero – Cerrar orden de análisis</vt:lpstr>
      <vt:lpstr>Enfermero – Cerrar orden de análisis</vt:lpstr>
      <vt:lpstr>Jefe de op. – Mantenedor de personal</vt:lpstr>
      <vt:lpstr>Jefe de op. – Mantenedor prestación</vt:lpstr>
      <vt:lpstr>Jefe de op. – Reporte de caja</vt:lpstr>
      <vt:lpstr>Jefe de op. – Log de pago</vt:lpstr>
      <vt:lpstr>Demostración Web</vt:lpstr>
      <vt:lpstr>Paciente – Consultar horas y agendar</vt:lpstr>
      <vt:lpstr>Paciente – Descargar resultados</vt:lpstr>
      <vt:lpstr>Paciente – Anular hora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Portafolio de Título “Título del Caso”</dc:title>
  <dc:creator>Sala_</dc:creator>
  <cp:lastModifiedBy>Portafolio</cp:lastModifiedBy>
  <cp:revision>38</cp:revision>
  <dcterms:created xsi:type="dcterms:W3CDTF">2015-07-01T15:45:01Z</dcterms:created>
  <dcterms:modified xsi:type="dcterms:W3CDTF">2016-12-07T18:42:51Z</dcterms:modified>
</cp:coreProperties>
</file>